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
  </p:notesMasterIdLst>
  <p:sldIdLst>
    <p:sldId id="390" r:id="rId2"/>
    <p:sldId id="373" r:id="rId3"/>
    <p:sldId id="385" r:id="rId4"/>
  </p:sldIdLst>
  <p:sldSz cx="12192000" cy="6858000"/>
  <p:notesSz cx="6858000" cy="9144000"/>
  <p:embeddedFontLst>
    <p:embeddedFont>
      <p:font typeface="Andika" panose="02000000000000000000" pitchFamily="2" charset="0"/>
      <p:regular r:id="rId6"/>
      <p:bold r:id="rId7"/>
      <p:italic r:id="rId8"/>
      <p:boldItalic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6AA5D6-24DF-48F1-A928-7F310B4259F7}" v="3" dt="2025-12-12T11:03:39.5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viewProps" Target="viewProps.xml"/><Relationship Id="rId5" Type="http://schemas.openxmlformats.org/officeDocument/2006/relationships/notesMaster" Target="notesMasters/notesMaster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343404"/>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57014">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400236">
                <a:tc>
                  <a:txBody>
                    <a:bodyPr/>
                    <a:lstStyle/>
                    <a:p>
                      <a:r>
                        <a:rPr lang="en-GB" sz="1800" dirty="0"/>
                        <a:t>A or an? 1</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____ apple.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800" dirty="0">
                        <a:effectLst/>
                      </a:endParaRPr>
                    </a:p>
                  </a:txBody>
                  <a:tcPr marL="28575" marR="28575" marT="0" marB="0" anchor="ctr"/>
                </a:tc>
                <a:tc>
                  <a:txBody>
                    <a:bodyPr/>
                    <a:lstStyle/>
                    <a:p>
                      <a:pPr algn="l" rtl="0" fontAlgn="b">
                        <a:buNone/>
                      </a:pPr>
                      <a:r>
                        <a:rPr lang="en-GB" sz="1800" dirty="0">
                          <a:effectLst/>
                        </a:rPr>
                        <a:t>a/an</a:t>
                      </a:r>
                    </a:p>
                  </a:txBody>
                  <a:tcPr marL="28575" marR="28575" marT="0" marB="0" anchor="ctr"/>
                </a:tc>
                <a:tc>
                  <a:txBody>
                    <a:bodyPr/>
                    <a:lstStyle/>
                    <a:p>
                      <a:pPr algn="l"/>
                      <a:r>
                        <a:rPr lang="en-GB" sz="1800" kern="1200" dirty="0">
                          <a:solidFill>
                            <a:schemeClr val="dk1"/>
                          </a:solidFill>
                          <a:effectLst/>
                          <a:latin typeface="+mn-lt"/>
                          <a:ea typeface="+mn-ea"/>
                          <a:cs typeface="+mn-cs"/>
                        </a:rPr>
                        <a:t>GAorAN3</a:t>
                      </a:r>
                    </a:p>
                  </a:txBody>
                  <a:tcPr anchor="ctr"/>
                </a:tc>
                <a:extLst>
                  <a:ext uri="{0D108BD9-81ED-4DB2-BD59-A6C34878D82A}">
                    <a16:rowId xmlns:a16="http://schemas.microsoft.com/office/drawing/2014/main" val="3827501023"/>
                  </a:ext>
                </a:extLst>
              </a:tr>
              <a:tr h="3333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What word is missing from the sentence "</a:t>
                      </a:r>
                      <a:r>
                        <a:rPr lang="en-GB" sz="1800" b="1" dirty="0">
                          <a:effectLst/>
                        </a:rPr>
                        <a:t>a</a:t>
                      </a:r>
                      <a:r>
                        <a:rPr lang="en-GB" sz="1800" dirty="0">
                          <a:effectLst/>
                        </a:rPr>
                        <a:t>" or "</a:t>
                      </a:r>
                      <a:r>
                        <a:rPr lang="en-GB" sz="1800" b="1" dirty="0">
                          <a:effectLst/>
                        </a:rPr>
                        <a:t>an</a:t>
                      </a:r>
                      <a:r>
                        <a:rPr lang="en-GB" sz="1800" dirty="0">
                          <a:effectLst/>
                        </a:rPr>
                        <a:t>"?</a:t>
                      </a:r>
                    </a:p>
                  </a:txBody>
                  <a:tcPr marL="28575" marR="28575" marT="0" marB="0" anchor="ctr"/>
                </a:tc>
                <a:tc>
                  <a:txBody>
                    <a:bodyPr/>
                    <a:lstStyle/>
                    <a:p>
                      <a:pPr rtl="0" fontAlgn="b">
                        <a:buNone/>
                      </a:pPr>
                      <a:r>
                        <a:rPr lang="en-GB" sz="1800" dirty="0">
                          <a:effectLst/>
                        </a:rPr>
                        <a:t>I have ____ cat.</a:t>
                      </a:r>
                    </a:p>
                  </a:txBody>
                  <a:tcPr marL="28575" marR="28575" marT="0" marB="0" anchor="ctr"/>
                </a:tc>
                <a:tc>
                  <a:txBody>
                    <a:bodyPr/>
                    <a:lstStyle/>
                    <a:p>
                      <a:pPr algn="l"/>
                      <a:r>
                        <a:rPr lang="en-GB" sz="1800" kern="1200" dirty="0">
                          <a:solidFill>
                            <a:schemeClr val="dk1"/>
                          </a:solidFill>
                          <a:latin typeface="+mn-lt"/>
                          <a:ea typeface="+mn-ea"/>
                          <a:cs typeface="+mn-cs"/>
                        </a:rPr>
                        <a:t>GAAn</a:t>
                      </a:r>
                    </a:p>
                  </a:txBody>
                  <a:tcPr anchor="ctr"/>
                </a:tc>
                <a:extLst>
                  <a:ext uri="{0D108BD9-81ED-4DB2-BD59-A6C34878D82A}">
                    <a16:rowId xmlns:a16="http://schemas.microsoft.com/office/drawing/2014/main" val="1800653337"/>
                  </a:ext>
                </a:extLst>
              </a:tr>
              <a:tr h="55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3</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Which is the correct indefinite article for the noun:</a:t>
                      </a:r>
                    </a:p>
                  </a:txBody>
                  <a:tcPr marL="28575" marR="28575" marT="0" marB="0" anchor="ctr"/>
                </a:tc>
                <a:tc>
                  <a:txBody>
                    <a:bodyPr/>
                    <a:lstStyle/>
                    <a:p>
                      <a:pPr rtl="0" fontAlgn="b">
                        <a:buNone/>
                      </a:pPr>
                      <a:r>
                        <a:rPr lang="en-GB" sz="1800" dirty="0">
                          <a:effectLst/>
                        </a:rPr>
                        <a:t>apple</a:t>
                      </a:r>
                    </a:p>
                    <a:p>
                      <a:pPr rtl="0" fontAlgn="b">
                        <a:buNone/>
                      </a:pPr>
                      <a:endParaRPr lang="en-GB" sz="1800" dirty="0">
                        <a:effectLst/>
                      </a:endParaRPr>
                    </a:p>
                  </a:txBody>
                  <a:tcPr marL="28575" marR="28575" marT="0" marB="0" anchor="ctr"/>
                </a:tc>
                <a:tc>
                  <a:txBody>
                    <a:bodyPr/>
                    <a:lstStyle/>
                    <a:p>
                      <a:pPr algn="l"/>
                      <a:r>
                        <a:rPr lang="en-GB" sz="1800" kern="1200" dirty="0">
                          <a:solidFill>
                            <a:schemeClr val="dk1"/>
                          </a:solidFill>
                          <a:latin typeface="+mn-lt"/>
                          <a:ea typeface="+mn-ea"/>
                          <a:cs typeface="+mn-cs"/>
                        </a:rPr>
                        <a:t>GAorAN1</a:t>
                      </a:r>
                    </a:p>
                  </a:txBody>
                  <a:tcPr anchor="ctr"/>
                </a:tc>
                <a:extLst>
                  <a:ext uri="{0D108BD9-81ED-4DB2-BD59-A6C34878D82A}">
                    <a16:rowId xmlns:a16="http://schemas.microsoft.com/office/drawing/2014/main" val="686086147"/>
                  </a:ext>
                </a:extLst>
              </a:tr>
              <a:tr h="557846">
                <a:tc>
                  <a:txBody>
                    <a:bodyPr/>
                    <a:lstStyle/>
                    <a:p>
                      <a:pPr marL="0" algn="l" defTabSz="914400" rtl="0" eaLnBrk="1" latinLnBrk="0" hangingPunct="1"/>
                      <a:r>
                        <a:rPr lang="en-GB" sz="1800" kern="1200" noProof="0" dirty="0">
                          <a:solidFill>
                            <a:schemeClr val="dk1"/>
                          </a:solidFill>
                          <a:latin typeface="+mn-lt"/>
                          <a:ea typeface="+mn-ea"/>
                          <a:cs typeface="+mn-cs"/>
                        </a:rPr>
                        <a:t>A or an - In a sentence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There is ____ apple on the table.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a/an</a:t>
                      </a:r>
                    </a:p>
                  </a:txBody>
                  <a:tcPr marL="28575" marR="28575" marT="0" marB="0" anchor="ctr"/>
                </a:tc>
                <a:tc>
                  <a:txBody>
                    <a:bodyPr/>
                    <a:lstStyle/>
                    <a:p>
                      <a:pPr algn="l"/>
                      <a:r>
                        <a:rPr lang="en-GB" sz="1800" kern="1200" dirty="0">
                          <a:solidFill>
                            <a:schemeClr val="dk1"/>
                          </a:solidFill>
                          <a:latin typeface="+mn-lt"/>
                          <a:ea typeface="+mn-ea"/>
                          <a:cs typeface="+mn-cs"/>
                        </a:rPr>
                        <a:t>GAorAN2</a:t>
                      </a:r>
                    </a:p>
                  </a:txBody>
                  <a:tcPr anchor="ctr"/>
                </a:tc>
                <a:extLst>
                  <a:ext uri="{0D108BD9-81ED-4DB2-BD59-A6C34878D82A}">
                    <a16:rowId xmlns:a16="http://schemas.microsoft.com/office/drawing/2014/main" val="4034643559"/>
                  </a:ext>
                </a:extLst>
              </a:tr>
              <a:tr h="538597">
                <a:tc>
                  <a:txBody>
                    <a:bodyPr/>
                    <a:lstStyle/>
                    <a:p>
                      <a:pPr marL="0" algn="l" defTabSz="914400" rtl="0" eaLnBrk="1" latinLnBrk="0" hangingPunct="1"/>
                      <a:r>
                        <a:rPr lang="en-GB" sz="1800" kern="1200" dirty="0">
                          <a:solidFill>
                            <a:schemeClr val="dk1"/>
                          </a:solidFill>
                          <a:latin typeface="+mn-lt"/>
                          <a:ea typeface="+mn-ea"/>
                          <a:cs typeface="+mn-cs"/>
                        </a:rPr>
                        <a:t>Spot the determiner – </a:t>
                      </a:r>
                      <a:br>
                        <a:rPr lang="en-GB" sz="1800" kern="1200" dirty="0">
                          <a:solidFill>
                            <a:schemeClr val="dk1"/>
                          </a:solidFill>
                          <a:latin typeface="+mn-lt"/>
                          <a:ea typeface="+mn-ea"/>
                          <a:cs typeface="+mn-cs"/>
                        </a:rPr>
                      </a:br>
                      <a:r>
                        <a:rPr lang="en-GB" sz="1800" kern="120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determiner in the sentence: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Alice saw a rabbit.</a:t>
                      </a:r>
                    </a:p>
                  </a:txBody>
                  <a:tcPr marL="28575" marR="28575" marT="0" marB="0" anchor="ctr"/>
                </a:tc>
                <a:tc>
                  <a:txBody>
                    <a:bodyPr/>
                    <a:lstStyle/>
                    <a:p>
                      <a:pPr algn="l"/>
                      <a:r>
                        <a:rPr lang="en-GB" sz="1800" kern="1200" dirty="0">
                          <a:solidFill>
                            <a:schemeClr val="dk1"/>
                          </a:solidFill>
                          <a:latin typeface="+mn-lt"/>
                          <a:ea typeface="+mn-ea"/>
                          <a:cs typeface="+mn-cs"/>
                        </a:rPr>
                        <a:t>GSpotDet2</a:t>
                      </a:r>
                    </a:p>
                  </a:txBody>
                  <a:tcPr anchor="ctr"/>
                </a:tc>
                <a:extLst>
                  <a:ext uri="{0D108BD9-81ED-4DB2-BD59-A6C34878D82A}">
                    <a16:rowId xmlns:a16="http://schemas.microsoft.com/office/drawing/2014/main" val="1192761514"/>
                  </a:ext>
                </a:extLst>
              </a:tr>
              <a:tr h="658192">
                <a:tc>
                  <a:txBody>
                    <a:bodyPr/>
                    <a:lstStyle/>
                    <a:p>
                      <a:pPr marL="0" algn="l" defTabSz="914400" rtl="0" eaLnBrk="1" latinLnBrk="0" hangingPunct="1"/>
                      <a:r>
                        <a:rPr lang="en-GB" sz="18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article in the sentence.</a:t>
                      </a:r>
                    </a:p>
                  </a:txBody>
                  <a:tcPr marL="28575" marR="28575" marT="0" marB="0" anchor="ctr"/>
                </a:tc>
                <a:tc>
                  <a:txBody>
                    <a:bodyPr/>
                    <a:lstStyle/>
                    <a:p>
                      <a:pPr rtl="0" fontAlgn="b">
                        <a:buNone/>
                      </a:pPr>
                      <a:r>
                        <a:rPr lang="en-GB" sz="1800" dirty="0">
                          <a:effectLst/>
                        </a:rPr>
                        <a:t>There has been an accident.</a:t>
                      </a:r>
                    </a:p>
                  </a:txBody>
                  <a:tcPr marL="28575" marR="28575" marT="0" marB="0" anchor="ctr"/>
                </a:tc>
                <a:tc>
                  <a:txBody>
                    <a:bodyPr/>
                    <a:lstStyle/>
                    <a:p>
                      <a:pPr algn="l"/>
                      <a:r>
                        <a:rPr lang="en-GB" sz="1800" kern="1200" dirty="0" err="1">
                          <a:solidFill>
                            <a:schemeClr val="dk1"/>
                          </a:solidFill>
                          <a:latin typeface="+mn-lt"/>
                          <a:ea typeface="+mn-ea"/>
                          <a:cs typeface="+mn-cs"/>
                        </a:rPr>
                        <a:t>Garticles</a:t>
                      </a:r>
                      <a:r>
                        <a:rPr lang="en-GB" sz="18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2044580630"/>
                  </a:ext>
                </a:extLst>
              </a:tr>
              <a:tr h="730373">
                <a:tc>
                  <a:txBody>
                    <a:bodyPr/>
                    <a:lstStyle/>
                    <a:p>
                      <a:pPr marL="0" algn="l" defTabSz="914400" rtl="0" eaLnBrk="1" latinLnBrk="0" hangingPunct="1"/>
                      <a:r>
                        <a:rPr lang="en-GB" sz="1800" kern="1200" noProof="0" dirty="0">
                          <a:solidFill>
                            <a:schemeClr val="dk1"/>
                          </a:solidFill>
                          <a:latin typeface="+mn-lt"/>
                          <a:ea typeface="+mn-ea"/>
                          <a:cs typeface="+mn-cs"/>
                        </a:rPr>
                        <a:t>Spot the definite article!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 </a:t>
                      </a:r>
                      <a:endParaRPr lang="en-GB" sz="1800" dirty="0">
                        <a:effectLst/>
                      </a:endParaRPr>
                    </a:p>
                  </a:txBody>
                  <a:tcPr marL="28575" marR="28575" marT="0" marB="0" anchor="ctr"/>
                </a:tc>
                <a:tc>
                  <a:txBody>
                    <a:bodyPr/>
                    <a:lstStyle/>
                    <a:p>
                      <a:pPr rtl="0" fontAlgn="b">
                        <a:buNone/>
                      </a:pPr>
                      <a:r>
                        <a:rPr lang="en-GB" sz="18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3889829558"/>
                  </a:ext>
                </a:extLst>
              </a:tr>
              <a:tr h="7303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articles!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definite articles!</a:t>
                      </a:r>
                    </a:p>
                  </a:txBody>
                  <a:tcPr marL="28575" marR="28575" marT="0" marB="0" anchor="ctr"/>
                </a:tc>
                <a:tc>
                  <a:txBody>
                    <a:bodyPr/>
                    <a:lstStyle/>
                    <a:p>
                      <a:pPr rtl="0" fontAlgn="b">
                        <a:buNone/>
                      </a:pPr>
                      <a:r>
                        <a:rPr lang="en-GB" sz="1800" dirty="0">
                          <a:effectLst/>
                        </a:rPr>
                        <a:t>The cat sees the dog.</a:t>
                      </a:r>
                    </a:p>
                  </a:txBody>
                  <a:tcPr marL="28575" marR="28575" marT="0" marB="0" anchor="ctr"/>
                </a:tc>
                <a:tc>
                  <a:txBody>
                    <a:bodyPr/>
                    <a:lstStyle/>
                    <a:p>
                      <a:pPr algn="l"/>
                      <a:r>
                        <a:rPr lang="en-GB" sz="1800" kern="1200" dirty="0">
                          <a:solidFill>
                            <a:schemeClr val="dk1"/>
                          </a:solidFill>
                          <a:latin typeface="+mn-lt"/>
                          <a:ea typeface="+mn-ea"/>
                          <a:cs typeface="+mn-cs"/>
                        </a:rPr>
                        <a:t>GDefArt3</a:t>
                      </a:r>
                    </a:p>
                  </a:txBody>
                  <a:tcPr anchor="ctr"/>
                </a:tc>
                <a:extLst>
                  <a:ext uri="{0D108BD9-81ED-4DB2-BD59-A6C34878D82A}">
                    <a16:rowId xmlns:a16="http://schemas.microsoft.com/office/drawing/2014/main" val="544161963"/>
                  </a:ext>
                </a:extLst>
              </a:tr>
              <a:tr h="730373">
                <a:tc>
                  <a:txBody>
                    <a:bodyPr/>
                    <a:lstStyle/>
                    <a:p>
                      <a:pPr marL="0" algn="l" defTabSz="914400" rtl="0" eaLnBrk="1" latinLnBrk="0" hangingPunct="1"/>
                      <a:r>
                        <a:rPr lang="en-GB" sz="18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indefinite articles!</a:t>
                      </a:r>
                    </a:p>
                  </a:txBody>
                  <a:tcPr marL="28575" marR="28575" marT="0" marB="0" anchor="ctr"/>
                </a:tc>
                <a:tc>
                  <a:txBody>
                    <a:bodyPr/>
                    <a:lstStyle/>
                    <a:p>
                      <a:pPr rtl="0" fontAlgn="b">
                        <a:buNone/>
                      </a:pPr>
                      <a:r>
                        <a:rPr lang="en-GB" sz="1800" dirty="0">
                          <a:effectLst/>
                        </a:rPr>
                        <a:t>A cat sees a dog.</a:t>
                      </a:r>
                    </a:p>
                  </a:txBody>
                  <a:tcPr marL="28575" marR="28575" marT="0" marB="0" anchor="ctr"/>
                </a:tc>
                <a:tc>
                  <a:txBody>
                    <a:bodyPr/>
                    <a:lstStyle/>
                    <a:p>
                      <a:pPr algn="l"/>
                      <a:r>
                        <a:rPr lang="en-GB" sz="1800" kern="1200" dirty="0">
                          <a:solidFill>
                            <a:schemeClr val="dk1"/>
                          </a:solidFill>
                          <a:latin typeface="+mn-lt"/>
                          <a:ea typeface="+mn-ea"/>
                          <a:cs typeface="+mn-cs"/>
                        </a:rPr>
                        <a:t>GIndefArt1</a:t>
                      </a:r>
                    </a:p>
                    <a:p>
                      <a:pPr algn="l"/>
                      <a:r>
                        <a:rPr lang="en-GB" sz="1800" kern="1200" dirty="0">
                          <a:solidFill>
                            <a:schemeClr val="dk1"/>
                          </a:solidFill>
                          <a:latin typeface="+mn-lt"/>
                          <a:ea typeface="+mn-ea"/>
                          <a:cs typeface="+mn-cs"/>
                        </a:rPr>
                        <a:t>GIndefArt2</a:t>
                      </a:r>
                    </a:p>
                    <a:p>
                      <a:pPr algn="l"/>
                      <a:r>
                        <a:rPr lang="en-GB" sz="18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Words>
  <Application>Microsoft Office PowerPoint</Application>
  <PresentationFormat>Widescreen</PresentationFormat>
  <Paragraphs>52</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Andika</vt:lpstr>
      <vt:lpstr>Office Theme</vt:lpstr>
      <vt:lpstr> How to Use this PowerPoint</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2025-12-22T09:53:37Z</dcterms:modified>
</cp:coreProperties>
</file>